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9"/>
  </p:notesMasterIdLst>
  <p:sldIdLst>
    <p:sldId id="290" r:id="rId2"/>
    <p:sldId id="284" r:id="rId3"/>
    <p:sldId id="287" r:id="rId4"/>
    <p:sldId id="277" r:id="rId5"/>
    <p:sldId id="278" r:id="rId6"/>
    <p:sldId id="289" r:id="rId7"/>
    <p:sldId id="269" r:id="rId8"/>
    <p:sldId id="274" r:id="rId9"/>
    <p:sldId id="275" r:id="rId10"/>
    <p:sldId id="276" r:id="rId11"/>
    <p:sldId id="265" r:id="rId12"/>
    <p:sldId id="273" r:id="rId13"/>
    <p:sldId id="279" r:id="rId14"/>
    <p:sldId id="280" r:id="rId15"/>
    <p:sldId id="281" r:id="rId16"/>
    <p:sldId id="282"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E7D38-4D4C-44BD-9498-94324DF68DC6}"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3F5C9-3414-4905-BAE6-69B3A9F3017E}" type="slidenum">
              <a:rPr lang="en-US" smtClean="0"/>
              <a:t>‹#›</a:t>
            </a:fld>
            <a:endParaRPr lang="en-US"/>
          </a:p>
        </p:txBody>
      </p:sp>
    </p:spTree>
    <p:extLst>
      <p:ext uri="{BB962C8B-B14F-4D97-AF65-F5344CB8AC3E}">
        <p14:creationId xmlns:p14="http://schemas.microsoft.com/office/powerpoint/2010/main" val="380833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170618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r>
              <a:rPr lang="en-US" smtClean="0"/>
              <a:t>Classification: GE Confidential</a:t>
            </a:r>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316330784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r>
              <a:rPr lang="en-US" smtClean="0"/>
              <a:t>Classification: GE Confidential</a:t>
            </a:r>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330273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r>
              <a:rPr lang="en-US" smtClean="0"/>
              <a:t>Classification: GE Confidential</a:t>
            </a:r>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322820225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r>
              <a:rPr lang="en-US" smtClean="0"/>
              <a:t>Classification: GE Confidential</a:t>
            </a:r>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332028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r>
              <a:rPr lang="en-US" smtClean="0"/>
              <a:t>Classification: GE Confidential</a:t>
            </a:r>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38579676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77165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418741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134878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5420-0A43-4115-8351-EE37B1B9A13D}"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318612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A75420-0A43-4115-8351-EE37B1B9A13D}"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373050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A75420-0A43-4115-8351-EE37B1B9A13D}"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287424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A75420-0A43-4115-8351-EE37B1B9A13D}"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11496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75420-0A43-4115-8351-EE37B1B9A13D}"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143306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A75420-0A43-4115-8351-EE37B1B9A13D}"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B3202-E98D-4CE9-A407-0ABA078A7964}" type="slidenum">
              <a:rPr lang="en-US" smtClean="0"/>
              <a:t>‹#›</a:t>
            </a:fld>
            <a:endParaRPr lang="en-US"/>
          </a:p>
        </p:txBody>
      </p:sp>
    </p:spTree>
    <p:extLst>
      <p:ext uri="{BB962C8B-B14F-4D97-AF65-F5344CB8AC3E}">
        <p14:creationId xmlns:p14="http://schemas.microsoft.com/office/powerpoint/2010/main" val="281889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B3202-E98D-4CE9-A407-0ABA078A7964}" type="slidenum">
              <a:rPr lang="en-US" smtClean="0"/>
              <a:t>‹#›</a:t>
            </a:fld>
            <a:endParaRPr lang="en-US"/>
          </a:p>
        </p:txBody>
      </p:sp>
      <p:sp>
        <p:nvSpPr>
          <p:cNvPr id="5" name="Date Placeholder 4"/>
          <p:cNvSpPr>
            <a:spLocks noGrp="1"/>
          </p:cNvSpPr>
          <p:nvPr>
            <p:ph type="dt" sz="half" idx="10"/>
          </p:nvPr>
        </p:nvSpPr>
        <p:spPr/>
        <p:txBody>
          <a:bodyPr/>
          <a:lstStyle/>
          <a:p>
            <a:fld id="{3EA75420-0A43-4115-8351-EE37B1B9A13D}" type="datetimeFigureOut">
              <a:rPr lang="en-US" smtClean="0"/>
              <a:t>8/22/2021</a:t>
            </a:fld>
            <a:endParaRPr lang="en-US"/>
          </a:p>
        </p:txBody>
      </p:sp>
    </p:spTree>
    <p:extLst>
      <p:ext uri="{BB962C8B-B14F-4D97-AF65-F5344CB8AC3E}">
        <p14:creationId xmlns:p14="http://schemas.microsoft.com/office/powerpoint/2010/main" val="123085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A75420-0A43-4115-8351-EE37B1B9A13D}" type="datetimeFigureOut">
              <a:rPr lang="en-US" smtClean="0"/>
              <a:t>8/22/2021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Classification: Genpact Internal</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6B3202-E98D-4CE9-A407-0ABA078A7964}" type="slidenum">
              <a:rPr lang="en-US" smtClean="0"/>
              <a:t>‹#›</a:t>
            </a:fld>
            <a:endParaRPr lang="en-US"/>
          </a:p>
        </p:txBody>
      </p:sp>
    </p:spTree>
    <p:extLst>
      <p:ext uri="{BB962C8B-B14F-4D97-AF65-F5344CB8AC3E}">
        <p14:creationId xmlns:p14="http://schemas.microsoft.com/office/powerpoint/2010/main" val="1390072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ChangeArrowheads="1"/>
          </p:cNvSpPr>
          <p:nvPr/>
        </p:nvSpPr>
        <p:spPr bwMode="auto">
          <a:xfrm>
            <a:off x="2667000" y="3733801"/>
            <a:ext cx="6705600" cy="244475"/>
          </a:xfrm>
          <a:prstGeom prst="rect">
            <a:avLst/>
          </a:prstGeom>
          <a:noFill/>
          <a:ln w="9525">
            <a:noFill/>
            <a:miter lim="800000"/>
            <a:headEnd/>
            <a:tailEnd/>
          </a:ln>
        </p:spPr>
        <p:txBody>
          <a:bodyPr>
            <a:spAutoFit/>
          </a:bodyPr>
          <a:lstStyle/>
          <a:p>
            <a:pPr algn="ctr" eaLnBrk="0" hangingPunct="0"/>
            <a:r>
              <a:rPr lang="en-US" sz="1000" b="1" dirty="0">
                <a:latin typeface="Arial" charset="0"/>
                <a:cs typeface="Times New Roman" pitchFamily="18" charset="0"/>
              </a:rPr>
              <a:t>Version Control</a:t>
            </a:r>
          </a:p>
        </p:txBody>
      </p:sp>
      <p:graphicFrame>
        <p:nvGraphicFramePr>
          <p:cNvPr id="2081" name="Group 33"/>
          <p:cNvGraphicFramePr>
            <a:graphicFrameLocks noGrp="1"/>
          </p:cNvGraphicFramePr>
          <p:nvPr>
            <p:extLst>
              <p:ext uri="{D42A27DB-BD31-4B8C-83A1-F6EECF244321}">
                <p14:modId xmlns:p14="http://schemas.microsoft.com/office/powerpoint/2010/main" val="2272632015"/>
              </p:ext>
            </p:extLst>
          </p:nvPr>
        </p:nvGraphicFramePr>
        <p:xfrm>
          <a:off x="2209800" y="4419600"/>
          <a:ext cx="7924800" cy="1286828"/>
        </p:xfrm>
        <a:graphic>
          <a:graphicData uri="http://schemas.openxmlformats.org/drawingml/2006/table">
            <a:tbl>
              <a:tblPr/>
              <a:tblGrid>
                <a:gridCol w="1000125">
                  <a:extLst>
                    <a:ext uri="{9D8B030D-6E8A-4147-A177-3AD203B41FA5}">
                      <a16:colId xmlns:a16="http://schemas.microsoft.com/office/drawing/2014/main" val="20000"/>
                    </a:ext>
                  </a:extLst>
                </a:gridCol>
                <a:gridCol w="998538">
                  <a:extLst>
                    <a:ext uri="{9D8B030D-6E8A-4147-A177-3AD203B41FA5}">
                      <a16:colId xmlns:a16="http://schemas.microsoft.com/office/drawing/2014/main" val="20001"/>
                    </a:ext>
                  </a:extLst>
                </a:gridCol>
                <a:gridCol w="3355975">
                  <a:extLst>
                    <a:ext uri="{9D8B030D-6E8A-4147-A177-3AD203B41FA5}">
                      <a16:colId xmlns:a16="http://schemas.microsoft.com/office/drawing/2014/main" val="20002"/>
                    </a:ext>
                  </a:extLst>
                </a:gridCol>
                <a:gridCol w="1046162">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81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Version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Type of Changes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Owner/ Author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Date of </a:t>
                      </a:r>
                      <a:br>
                        <a:rPr kumimoji="0" lang="en-US" sz="1000" b="1" i="0" u="none" strike="noStrike" cap="none" normalizeH="0" baseline="0" dirty="0" smtClean="0">
                          <a:ln>
                            <a:noFill/>
                          </a:ln>
                          <a:solidFill>
                            <a:schemeClr val="tx1"/>
                          </a:solidFill>
                          <a:effectLst/>
                          <a:latin typeface="Arial" charset="0"/>
                          <a:cs typeface="Times New Roman" pitchFamily="18" charset="0"/>
                        </a:rPr>
                      </a:br>
                      <a:r>
                        <a:rPr kumimoji="0" lang="en-US" sz="1000" b="1" i="0" u="none" strike="noStrike" cap="none" normalizeH="0" baseline="0" dirty="0" smtClean="0">
                          <a:ln>
                            <a:noFill/>
                          </a:ln>
                          <a:solidFill>
                            <a:schemeClr val="tx1"/>
                          </a:solidFill>
                          <a:effectLst/>
                          <a:latin typeface="Arial" charset="0"/>
                          <a:cs typeface="Times New Roman" pitchFamily="18" charset="0"/>
                        </a:rPr>
                        <a:t>Review/Expiry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77" name="Rectangle 1053"/>
          <p:cNvSpPr>
            <a:spLocks noChangeArrowheads="1"/>
          </p:cNvSpPr>
          <p:nvPr/>
        </p:nvSpPr>
        <p:spPr bwMode="auto">
          <a:xfrm>
            <a:off x="2209800" y="2330450"/>
            <a:ext cx="7772400" cy="1327150"/>
          </a:xfrm>
          <a:prstGeom prst="rect">
            <a:avLst/>
          </a:prstGeom>
          <a:noFill/>
          <a:ln w="9525">
            <a:noFill/>
            <a:miter lim="800000"/>
            <a:headEnd/>
            <a:tailEnd/>
          </a:ln>
        </p:spPr>
        <p:txBody>
          <a:bodyPr anchor="ctr"/>
          <a:lstStyle/>
          <a:p>
            <a:pPr algn="just"/>
            <a:r>
              <a:rPr lang="en-US" sz="1400" b="1" dirty="0">
                <a:latin typeface="Arial" charset="0"/>
                <a:cs typeface="Times New Roman" pitchFamily="18" charset="0"/>
              </a:rPr>
              <a:t> </a:t>
            </a:r>
            <a:br>
              <a:rPr lang="en-US" sz="1400" b="1" dirty="0">
                <a:latin typeface="Arial" charset="0"/>
                <a:cs typeface="Times New Roman" pitchFamily="18" charset="0"/>
              </a:rPr>
            </a:br>
            <a:endParaRPr lang="en-US" sz="1400" b="1" dirty="0">
              <a:latin typeface="Arial" charset="0"/>
              <a:cs typeface="Times New Roman" pitchFamily="18" charset="0"/>
            </a:endParaRPr>
          </a:p>
          <a:p>
            <a:pPr algn="just"/>
            <a:r>
              <a:rPr lang="en-US" sz="1000" dirty="0">
                <a:latin typeface="Arial" charset="0"/>
                <a:cs typeface="Times New Roman" pitchFamily="18" charset="0"/>
              </a:rPr>
              <a:t>The </a:t>
            </a:r>
            <a:r>
              <a:rPr lang="en-US" sz="1000" dirty="0">
                <a:latin typeface="Arial" charset="0"/>
                <a:cs typeface="Times New Roman" pitchFamily="18" charset="0"/>
              </a:rPr>
              <a:t>information contained in this document is not to be used for any purpose other than the purposes for which this document is furnished by GENPACT, nor is this document (in whole or in part) to be reproduced or furnished to third parties or made public without the prior express written permission of GENPACT.</a:t>
            </a:r>
          </a:p>
        </p:txBody>
      </p:sp>
      <p:sp>
        <p:nvSpPr>
          <p:cNvPr id="2078" name="Text Box 1055"/>
          <p:cNvSpPr txBox="1">
            <a:spLocks noChangeArrowheads="1"/>
          </p:cNvSpPr>
          <p:nvPr/>
        </p:nvSpPr>
        <p:spPr bwMode="auto">
          <a:xfrm>
            <a:off x="4419600" y="1216025"/>
            <a:ext cx="3276600" cy="1631216"/>
          </a:xfrm>
          <a:prstGeom prst="rect">
            <a:avLst/>
          </a:prstGeom>
          <a:noFill/>
          <a:ln w="9525">
            <a:noFill/>
            <a:miter lim="800000"/>
            <a:headEnd/>
            <a:tailEnd/>
          </a:ln>
        </p:spPr>
        <p:txBody>
          <a:bodyPr>
            <a:spAutoFit/>
          </a:bodyPr>
          <a:lstStyle/>
          <a:p>
            <a:pPr algn="ctr">
              <a:spcBef>
                <a:spcPct val="50000"/>
              </a:spcBef>
            </a:pPr>
            <a:r>
              <a:rPr lang="en-US" sz="1000" b="1" dirty="0">
                <a:latin typeface="Arial" charset="0"/>
                <a:cs typeface="Times New Roman" pitchFamily="18" charset="0"/>
              </a:rPr>
              <a:t>[Document Title</a:t>
            </a:r>
            <a:r>
              <a:rPr lang="en-US" sz="1000" b="1" dirty="0">
                <a:latin typeface="Arial" charset="0"/>
                <a:cs typeface="Times New Roman" pitchFamily="18" charset="0"/>
              </a:rPr>
              <a:t>]</a:t>
            </a:r>
          </a:p>
          <a:p>
            <a:pPr algn="ctr">
              <a:spcBef>
                <a:spcPct val="50000"/>
              </a:spcBef>
            </a:pPr>
            <a:endParaRPr lang="en-US" sz="1000" b="1" dirty="0">
              <a:latin typeface="Arial" charset="0"/>
              <a:cs typeface="Times New Roman" pitchFamily="18" charset="0"/>
            </a:endParaRPr>
          </a:p>
          <a:p>
            <a:pPr algn="ctr">
              <a:spcBef>
                <a:spcPct val="50000"/>
              </a:spcBef>
            </a:pPr>
            <a:endParaRPr lang="en-US" sz="1000" b="1" dirty="0">
              <a:latin typeface="Arial" charset="0"/>
              <a:cs typeface="Times New Roman" pitchFamily="18" charset="0"/>
            </a:endParaRPr>
          </a:p>
          <a:p>
            <a:pPr algn="ctr">
              <a:spcBef>
                <a:spcPct val="50000"/>
              </a:spcBef>
            </a:pPr>
            <a:endParaRPr lang="en-US" sz="1000" b="1" dirty="0">
              <a:latin typeface="Arial" charset="0"/>
              <a:cs typeface="Times New Roman" pitchFamily="18" charset="0"/>
            </a:endParaRPr>
          </a:p>
          <a:p>
            <a:pPr algn="ctr">
              <a:spcBef>
                <a:spcPct val="50000"/>
              </a:spcBef>
            </a:pPr>
            <a:r>
              <a:rPr lang="en-US" sz="1000" b="1" dirty="0">
                <a:latin typeface="Arial" charset="0"/>
                <a:cs typeface="Times New Roman" pitchFamily="18" charset="0"/>
              </a:rPr>
              <a:t/>
            </a:r>
            <a:br>
              <a:rPr lang="en-US" sz="1000" b="1" dirty="0">
                <a:latin typeface="Arial" charset="0"/>
                <a:cs typeface="Times New Roman" pitchFamily="18" charset="0"/>
              </a:rPr>
            </a:br>
            <a:r>
              <a:rPr lang="en-US" sz="1000" b="1" dirty="0">
                <a:latin typeface="Arial" charset="0"/>
                <a:cs typeface="Times New Roman" pitchFamily="18" charset="0"/>
              </a:rPr>
              <a:t/>
            </a:r>
            <a:br>
              <a:rPr lang="en-US" sz="1000" b="1" dirty="0">
                <a:latin typeface="Arial" charset="0"/>
                <a:cs typeface="Times New Roman" pitchFamily="18" charset="0"/>
              </a:rPr>
            </a:br>
            <a:r>
              <a:rPr lang="en-US" sz="1000" b="1" dirty="0">
                <a:latin typeface="Arial" charset="0"/>
                <a:cs typeface="Times New Roman" pitchFamily="18" charset="0"/>
              </a:rPr>
              <a:t>NOTICE</a:t>
            </a:r>
            <a:br>
              <a:rPr lang="en-US" sz="1000" b="1" dirty="0">
                <a:latin typeface="Arial" charset="0"/>
                <a:cs typeface="Times New Roman" pitchFamily="18" charset="0"/>
              </a:rPr>
            </a:br>
            <a:endParaRPr lang="en-US" sz="1000" b="1" dirty="0">
              <a:latin typeface="Arial"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Classification: Genpact Internal</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989300" y="223974"/>
            <a:ext cx="10425545" cy="1036632"/>
          </a:xfrm>
        </p:spPr>
        <p:txBody>
          <a:bodyPr/>
          <a:lstStyle/>
          <a:p>
            <a:r>
              <a:rPr lang="en-US" dirty="0" smtClean="0">
                <a:solidFill>
                  <a:schemeClr val="tx1"/>
                </a:solidFill>
                <a:latin typeface="+mn-lt"/>
                <a:cs typeface="Arial" panose="020B0604020202020204" pitchFamily="34" charset="0"/>
              </a:rPr>
              <a:t>iSupplier Portal Login</a:t>
            </a:r>
            <a:endParaRPr lang="en-US" dirty="0">
              <a:solidFill>
                <a:schemeClr val="tx1"/>
              </a:solidFill>
              <a:latin typeface="+mn-lt"/>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593273" y="1015143"/>
            <a:ext cx="4209184" cy="3863654"/>
          </a:xfrm>
          <a:prstGeom prst="rect">
            <a:avLst/>
          </a:prstGeom>
        </p:spPr>
      </p:pic>
      <p:pic>
        <p:nvPicPr>
          <p:cNvPr id="20" name="Picture 19"/>
          <p:cNvPicPr>
            <a:picLocks noChangeAspect="1"/>
          </p:cNvPicPr>
          <p:nvPr/>
        </p:nvPicPr>
        <p:blipFill>
          <a:blip r:embed="rId3"/>
          <a:stretch>
            <a:fillRect/>
          </a:stretch>
        </p:blipFill>
        <p:spPr>
          <a:xfrm>
            <a:off x="0" y="6276975"/>
            <a:ext cx="1895475" cy="581025"/>
          </a:xfrm>
          <a:prstGeom prst="rect">
            <a:avLst/>
          </a:prstGeom>
        </p:spPr>
      </p:pic>
      <p:cxnSp>
        <p:nvCxnSpPr>
          <p:cNvPr id="23" name="Straight Arrow Connector 22"/>
          <p:cNvCxnSpPr/>
          <p:nvPr/>
        </p:nvCxnSpPr>
        <p:spPr>
          <a:xfrm flipH="1" flipV="1">
            <a:off x="5065427" y="2655531"/>
            <a:ext cx="1755413" cy="8524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202072" y="3434860"/>
            <a:ext cx="3504846" cy="119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C00000"/>
              </a:solidFill>
              <a:cs typeface="Arial" panose="020B0604020202020204" pitchFamily="34" charset="0"/>
            </a:endParaRPr>
          </a:p>
          <a:p>
            <a:endParaRPr lang="en-US" sz="1200" b="1" dirty="0">
              <a:solidFill>
                <a:srgbClr val="C00000"/>
              </a:solidFill>
              <a:cs typeface="Arial" panose="020B0604020202020204" pitchFamily="34" charset="0"/>
            </a:endParaRPr>
          </a:p>
          <a:p>
            <a:endParaRPr lang="en-US" sz="1200" b="1" dirty="0" smtClean="0">
              <a:solidFill>
                <a:srgbClr val="C00000"/>
              </a:solidFill>
              <a:cs typeface="Arial" panose="020B0604020202020204" pitchFamily="34" charset="0"/>
            </a:endParaRPr>
          </a:p>
          <a:p>
            <a:r>
              <a:rPr lang="en-US" sz="1200" b="1" dirty="0" smtClean="0">
                <a:solidFill>
                  <a:schemeClr val="tx1"/>
                </a:solidFill>
                <a:cs typeface="Arial" panose="020B0604020202020204" pitchFamily="34" charset="0"/>
              </a:rPr>
              <a:t>Enter your </a:t>
            </a:r>
            <a:r>
              <a:rPr lang="en-US" sz="1200" b="1" dirty="0">
                <a:solidFill>
                  <a:schemeClr val="tx1"/>
                </a:solidFill>
                <a:cs typeface="Arial" panose="020B0604020202020204" pitchFamily="34" charset="0"/>
              </a:rPr>
              <a:t>SSO id and </a:t>
            </a:r>
            <a:r>
              <a:rPr lang="en-US" sz="1200" b="1" dirty="0" smtClean="0">
                <a:solidFill>
                  <a:schemeClr val="tx1"/>
                </a:solidFill>
                <a:cs typeface="Arial" panose="020B0604020202020204" pitchFamily="34" charset="0"/>
              </a:rPr>
              <a:t>password</a:t>
            </a:r>
            <a:endParaRPr lang="en-US" sz="1200" dirty="0">
              <a:solidFill>
                <a:schemeClr val="tx1"/>
              </a:solidFill>
              <a:cs typeface="Arial" panose="020B0604020202020204" pitchFamily="34" charset="0"/>
            </a:endParaRPr>
          </a:p>
          <a:p>
            <a:r>
              <a:rPr lang="en-US" sz="1200" dirty="0" smtClean="0">
                <a:solidFill>
                  <a:schemeClr val="tx1"/>
                </a:solidFill>
                <a:cs typeface="Arial" panose="020B0604020202020204" pitchFamily="34" charset="0"/>
              </a:rPr>
              <a:t>And click on log in</a:t>
            </a:r>
            <a:endParaRPr lang="en-US" dirty="0">
              <a:solidFill>
                <a:srgbClr val="C00000"/>
              </a:solidFill>
              <a:cs typeface="Arial" panose="020B0604020202020204" pitchFamily="34" charset="0"/>
            </a:endParaRPr>
          </a:p>
          <a:p>
            <a:pPr algn="ctr"/>
            <a:endParaRPr lang="en-IN" dirty="0"/>
          </a:p>
        </p:txBody>
      </p:sp>
      <p:sp>
        <p:nvSpPr>
          <p:cNvPr id="3" name="Footer Placeholder 2"/>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2479259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526"/>
            <a:ext cx="10515600" cy="1325563"/>
          </a:xfrm>
        </p:spPr>
        <p:txBody>
          <a:bodyPr/>
          <a:lstStyle/>
          <a:p>
            <a:r>
              <a:rPr lang="en-US" dirty="0" smtClean="0">
                <a:solidFill>
                  <a:schemeClr val="tx1"/>
                </a:solidFill>
              </a:rPr>
              <a:t>Supplier home page</a:t>
            </a:r>
            <a:endParaRPr lang="en-US" dirty="0">
              <a:solidFill>
                <a:schemeClr val="tx1"/>
              </a:solidFill>
            </a:endParaRPr>
          </a:p>
        </p:txBody>
      </p:sp>
      <p:cxnSp>
        <p:nvCxnSpPr>
          <p:cNvPr id="22" name="Straight Arrow Connector 21"/>
          <p:cNvCxnSpPr/>
          <p:nvPr/>
        </p:nvCxnSpPr>
        <p:spPr>
          <a:xfrm flipH="1" flipV="1">
            <a:off x="983673" y="3186545"/>
            <a:ext cx="1995054" cy="775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608744" y="1831880"/>
            <a:ext cx="9929737" cy="3875679"/>
          </a:xfrm>
          <a:prstGeom prst="rect">
            <a:avLst/>
          </a:prstGeom>
        </p:spPr>
      </p:pic>
      <p:cxnSp>
        <p:nvCxnSpPr>
          <p:cNvPr id="16" name="Straight Arrow Connector 15"/>
          <p:cNvCxnSpPr/>
          <p:nvPr/>
        </p:nvCxnSpPr>
        <p:spPr>
          <a:xfrm flipH="1">
            <a:off x="5936568" y="1442636"/>
            <a:ext cx="666898" cy="5068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0" y="6309168"/>
            <a:ext cx="1895475" cy="581025"/>
          </a:xfrm>
          <a:prstGeom prst="rect">
            <a:avLst/>
          </a:prstGeom>
        </p:spPr>
      </p:pic>
      <p:sp>
        <p:nvSpPr>
          <p:cNvPr id="23" name="Oval 22"/>
          <p:cNvSpPr/>
          <p:nvPr/>
        </p:nvSpPr>
        <p:spPr>
          <a:xfrm>
            <a:off x="9270609" y="604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ounded Rectangular Callout 25"/>
          <p:cNvSpPr/>
          <p:nvPr/>
        </p:nvSpPr>
        <p:spPr>
          <a:xfrm flipH="1">
            <a:off x="5078437" y="623911"/>
            <a:ext cx="3050058" cy="678086"/>
          </a:xfrm>
          <a:prstGeom prst="wedgeRoundRectCallout">
            <a:avLst>
              <a:gd name="adj1" fmla="val -3057"/>
              <a:gd name="adj2" fmla="val 736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Click on Home </a:t>
            </a:r>
          </a:p>
          <a:p>
            <a:pPr algn="ctr"/>
            <a:endParaRPr lang="en-IN" dirty="0"/>
          </a:p>
        </p:txBody>
      </p:sp>
      <p:sp>
        <p:nvSpPr>
          <p:cNvPr id="4" name="Footer Placeholder 3"/>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391559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ISP home page appears  as below </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45472" y="1270000"/>
            <a:ext cx="12046527" cy="4897572"/>
          </a:xfrm>
          <a:prstGeom prst="rect">
            <a:avLst/>
          </a:prstGeom>
        </p:spPr>
      </p:pic>
      <p:pic>
        <p:nvPicPr>
          <p:cNvPr id="11" name="Picture 10"/>
          <p:cNvPicPr>
            <a:picLocks noChangeAspect="1"/>
          </p:cNvPicPr>
          <p:nvPr/>
        </p:nvPicPr>
        <p:blipFill>
          <a:blip r:embed="rId3"/>
          <a:stretch>
            <a:fillRect/>
          </a:stretch>
        </p:blipFill>
        <p:spPr>
          <a:xfrm>
            <a:off x="0" y="6414655"/>
            <a:ext cx="1895475" cy="443345"/>
          </a:xfrm>
          <a:prstGeom prst="rect">
            <a:avLst/>
          </a:prstGeom>
        </p:spPr>
      </p:pic>
      <p:sp>
        <p:nvSpPr>
          <p:cNvPr id="4" name="Footer Placeholder 3"/>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173511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2673" y="117789"/>
            <a:ext cx="10425545" cy="607141"/>
          </a:xfrm>
        </p:spPr>
        <p:txBody>
          <a:bodyPr>
            <a:normAutofit fontScale="90000"/>
          </a:bodyPr>
          <a:lstStyle/>
          <a:p>
            <a:r>
              <a:rPr lang="en-US" sz="3600" b="1" dirty="0" smtClean="0">
                <a:solidFill>
                  <a:schemeClr val="tx1"/>
                </a:solidFill>
                <a:cs typeface="Arial" panose="020B0604020202020204" pitchFamily="34" charset="0"/>
              </a:rPr>
              <a:t>Oracle sourcing </a:t>
            </a:r>
            <a:r>
              <a:rPr lang="en-US" sz="3600" b="1" dirty="0" err="1" smtClean="0">
                <a:solidFill>
                  <a:schemeClr val="tx1"/>
                </a:solidFill>
                <a:cs typeface="Arial" panose="020B0604020202020204" pitchFamily="34" charset="0"/>
              </a:rPr>
              <a:t>eAuction</a:t>
            </a:r>
            <a:r>
              <a:rPr lang="en-US" sz="3600" b="1" dirty="0" smtClean="0">
                <a:solidFill>
                  <a:schemeClr val="tx1"/>
                </a:solidFill>
                <a:cs typeface="Arial" panose="020B0604020202020204" pitchFamily="34" charset="0"/>
              </a:rPr>
              <a:t>/</a:t>
            </a:r>
            <a:r>
              <a:rPr lang="en-US" sz="3600" b="1" dirty="0" err="1" smtClean="0">
                <a:solidFill>
                  <a:schemeClr val="tx1"/>
                </a:solidFill>
                <a:cs typeface="Arial" panose="020B0604020202020204" pitchFamily="34" charset="0"/>
              </a:rPr>
              <a:t>RFx</a:t>
            </a:r>
            <a:r>
              <a:rPr lang="en-US" sz="3600" b="1" dirty="0" smtClean="0">
                <a:solidFill>
                  <a:schemeClr val="tx1"/>
                </a:solidFill>
                <a:cs typeface="Arial" panose="020B0604020202020204" pitchFamily="34" charset="0"/>
              </a:rPr>
              <a:t> (</a:t>
            </a:r>
            <a:r>
              <a:rPr lang="en-US" sz="3600" b="1" dirty="0">
                <a:solidFill>
                  <a:schemeClr val="tx1"/>
                </a:solidFill>
                <a:cs typeface="Arial" panose="020B0604020202020204" pitchFamily="34" charset="0"/>
              </a:rPr>
              <a:t>CSS) </a:t>
            </a:r>
            <a:r>
              <a:rPr lang="en-US" sz="3600" b="1" dirty="0" smtClean="0">
                <a:solidFill>
                  <a:schemeClr val="tx1"/>
                </a:solidFill>
                <a:cs typeface="Arial" panose="020B0604020202020204" pitchFamily="34" charset="0"/>
              </a:rPr>
              <a:t>LOGIN</a:t>
            </a:r>
            <a:r>
              <a:rPr lang="en-US" sz="8800" b="1" dirty="0">
                <a:solidFill>
                  <a:srgbClr val="0070C0"/>
                </a:solidFill>
                <a:cs typeface="Arial" panose="020B0604020202020204" pitchFamily="34" charset="0"/>
              </a:rPr>
              <a:t/>
            </a:r>
            <a:br>
              <a:rPr lang="en-US" sz="8800" b="1" dirty="0">
                <a:solidFill>
                  <a:srgbClr val="0070C0"/>
                </a:solidFill>
                <a:cs typeface="Arial" panose="020B0604020202020204" pitchFamily="34" charset="0"/>
              </a:rPr>
            </a:br>
            <a:r>
              <a:rPr lang="en-US" dirty="0" smtClean="0">
                <a:solidFill>
                  <a:srgbClr val="0070C0"/>
                </a:solidFill>
                <a:latin typeface="+mn-lt"/>
                <a:cs typeface="Arial" panose="020B0604020202020204" pitchFamily="34" charset="0"/>
              </a:rPr>
              <a:t> </a:t>
            </a:r>
            <a:endParaRPr lang="en-US" dirty="0">
              <a:solidFill>
                <a:srgbClr val="0070C0"/>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0836" y="1813410"/>
            <a:ext cx="9487738" cy="4060180"/>
          </a:xfrm>
          <a:prstGeom prst="rect">
            <a:avLst/>
          </a:prstGeom>
        </p:spPr>
      </p:pic>
      <p:pic>
        <p:nvPicPr>
          <p:cNvPr id="14" name="Picture 13"/>
          <p:cNvPicPr>
            <a:picLocks noChangeAspect="1"/>
          </p:cNvPicPr>
          <p:nvPr/>
        </p:nvPicPr>
        <p:blipFill>
          <a:blip r:embed="rId3"/>
          <a:stretch>
            <a:fillRect/>
          </a:stretch>
        </p:blipFill>
        <p:spPr>
          <a:xfrm>
            <a:off x="0" y="6307051"/>
            <a:ext cx="1895475" cy="581025"/>
          </a:xfrm>
          <a:prstGeom prst="rect">
            <a:avLst/>
          </a:prstGeom>
        </p:spPr>
      </p:pic>
      <p:sp>
        <p:nvSpPr>
          <p:cNvPr id="16" name="Oval 15"/>
          <p:cNvSpPr/>
          <p:nvPr/>
        </p:nvSpPr>
        <p:spPr>
          <a:xfrm>
            <a:off x="7184932" y="626353"/>
            <a:ext cx="3540370" cy="920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Click on Sourcing</a:t>
            </a:r>
            <a:r>
              <a:rPr lang="en-US" dirty="0">
                <a:solidFill>
                  <a:schemeClr val="tx1"/>
                </a:solidFill>
                <a:latin typeface="Arial" panose="020B0604020202020204" pitchFamily="34" charset="0"/>
                <a:cs typeface="Arial" panose="020B0604020202020204" pitchFamily="34" charset="0"/>
              </a:rPr>
              <a:t> </a:t>
            </a:r>
          </a:p>
        </p:txBody>
      </p:sp>
      <p:cxnSp>
        <p:nvCxnSpPr>
          <p:cNvPr id="18" name="Straight Arrow Connector 17"/>
          <p:cNvCxnSpPr/>
          <p:nvPr/>
        </p:nvCxnSpPr>
        <p:spPr>
          <a:xfrm flipH="1">
            <a:off x="6743257" y="1162033"/>
            <a:ext cx="883349" cy="7700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7227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5448123"/>
            <a:ext cx="5636667" cy="772568"/>
          </a:xfrm>
        </p:spPr>
        <p:txBody>
          <a:bodyPr>
            <a:normAutofit/>
          </a:bodyPr>
          <a:lstStyle/>
          <a:p>
            <a:r>
              <a:rPr lang="en-US" sz="2400" b="1" dirty="0" smtClean="0">
                <a:solidFill>
                  <a:srgbClr val="C00000"/>
                </a:solidFill>
                <a:latin typeface="+mn-lt"/>
                <a:cs typeface="Arial" panose="020B0604020202020204" pitchFamily="34" charset="0"/>
              </a:rPr>
              <a:t>Click  here</a:t>
            </a:r>
            <a:endParaRPr lang="en-US" sz="2400" b="1" dirty="0">
              <a:solidFill>
                <a:srgbClr val="C00000"/>
              </a:solidFill>
              <a:latin typeface="+mn-lt"/>
              <a:cs typeface="Arial" panose="020B0604020202020204" pitchFamily="34" charset="0"/>
            </a:endParaRPr>
          </a:p>
        </p:txBody>
      </p:sp>
      <p:sp>
        <p:nvSpPr>
          <p:cNvPr id="18" name="Title 1"/>
          <p:cNvSpPr txBox="1">
            <a:spLocks/>
          </p:cNvSpPr>
          <p:nvPr/>
        </p:nvSpPr>
        <p:spPr>
          <a:xfrm>
            <a:off x="1025236" y="193964"/>
            <a:ext cx="10328564" cy="9812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mn-lt"/>
                <a:cs typeface="Arial" panose="020B0604020202020204" pitchFamily="34" charset="0"/>
              </a:rPr>
              <a:t>Oracle sourcing </a:t>
            </a:r>
            <a:r>
              <a:rPr lang="en-US" dirty="0" err="1" smtClean="0">
                <a:latin typeface="+mn-lt"/>
                <a:cs typeface="Arial" panose="020B0604020202020204" pitchFamily="34" charset="0"/>
              </a:rPr>
              <a:t>eAuction</a:t>
            </a:r>
            <a:r>
              <a:rPr lang="en-US" dirty="0" smtClean="0">
                <a:latin typeface="+mn-lt"/>
                <a:cs typeface="Arial" panose="020B0604020202020204" pitchFamily="34" charset="0"/>
              </a:rPr>
              <a:t>/</a:t>
            </a:r>
            <a:r>
              <a:rPr lang="en-US" dirty="0" err="1" smtClean="0">
                <a:latin typeface="+mn-lt"/>
                <a:cs typeface="Arial" panose="020B0604020202020204" pitchFamily="34" charset="0"/>
              </a:rPr>
              <a:t>RFx</a:t>
            </a:r>
            <a:r>
              <a:rPr lang="en-US" dirty="0" smtClean="0">
                <a:latin typeface="+mn-lt"/>
                <a:cs typeface="Arial" panose="020B0604020202020204" pitchFamily="34" charset="0"/>
              </a:rPr>
              <a:t> (CSS) LOGIN</a:t>
            </a:r>
          </a:p>
          <a:p>
            <a:endParaRPr lang="en-US" dirty="0" smtClean="0">
              <a:solidFill>
                <a:srgbClr val="0070C0"/>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32509" y="812381"/>
            <a:ext cx="11641029" cy="4449946"/>
          </a:xfrm>
          <a:prstGeom prst="rect">
            <a:avLst/>
          </a:prstGeom>
        </p:spPr>
      </p:pic>
      <p:cxnSp>
        <p:nvCxnSpPr>
          <p:cNvPr id="9" name="Straight Arrow Connector 8"/>
          <p:cNvCxnSpPr/>
          <p:nvPr/>
        </p:nvCxnSpPr>
        <p:spPr>
          <a:xfrm flipV="1">
            <a:off x="678873" y="3529906"/>
            <a:ext cx="1579418" cy="18557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0" y="6276975"/>
            <a:ext cx="1895475" cy="581025"/>
          </a:xfrm>
          <a:prstGeom prst="rect">
            <a:avLst/>
          </a:prstGeom>
        </p:spPr>
      </p:pic>
      <p:sp>
        <p:nvSpPr>
          <p:cNvPr id="5" name="Footer Placeholder 4"/>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4234751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1083212" y="154745"/>
            <a:ext cx="10270588" cy="1020432"/>
          </a:xfrm>
        </p:spPr>
        <p:txBody>
          <a:bodyPr/>
          <a:lstStyle/>
          <a:p>
            <a:r>
              <a:rPr lang="en-US" dirty="0" smtClean="0">
                <a:solidFill>
                  <a:schemeClr val="tx1"/>
                </a:solidFill>
                <a:latin typeface="+mn-lt"/>
                <a:cs typeface="Arial" panose="020B0604020202020204" pitchFamily="34" charset="0"/>
              </a:rPr>
              <a:t>Login page</a:t>
            </a:r>
            <a:endParaRPr lang="en-US" dirty="0">
              <a:solidFill>
                <a:schemeClr val="tx1"/>
              </a:solidFill>
              <a:latin typeface="+mn-lt"/>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385455" y="824385"/>
            <a:ext cx="4417002" cy="4054412"/>
          </a:xfrm>
          <a:prstGeom prst="rect">
            <a:avLst/>
          </a:prstGeom>
        </p:spPr>
      </p:pic>
      <p:cxnSp>
        <p:nvCxnSpPr>
          <p:cNvPr id="11" name="Straight Arrow Connector 10"/>
          <p:cNvCxnSpPr/>
          <p:nvPr/>
        </p:nvCxnSpPr>
        <p:spPr>
          <a:xfrm flipH="1">
            <a:off x="5054850" y="2192510"/>
            <a:ext cx="2099699" cy="42870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0" y="6276975"/>
            <a:ext cx="1895475" cy="581025"/>
          </a:xfrm>
          <a:prstGeom prst="rect">
            <a:avLst/>
          </a:prstGeom>
        </p:spPr>
      </p:pic>
      <p:sp>
        <p:nvSpPr>
          <p:cNvPr id="3" name="Oval Callout 2"/>
          <p:cNvSpPr/>
          <p:nvPr/>
        </p:nvSpPr>
        <p:spPr>
          <a:xfrm>
            <a:off x="6974945" y="1435813"/>
            <a:ext cx="3388255" cy="971047"/>
          </a:xfrm>
          <a:prstGeom prst="wedgeEllipseCallout">
            <a:avLst>
              <a:gd name="adj1" fmla="val -46989"/>
              <a:gd name="adj2" fmla="val 52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cs typeface="Calibri" panose="020F0502020204030204" pitchFamily="34" charset="0"/>
              </a:rPr>
              <a:t>Enter your SSO id and password</a:t>
            </a:r>
          </a:p>
          <a:p>
            <a:r>
              <a:rPr lang="en-US" sz="1400" b="1" dirty="0">
                <a:solidFill>
                  <a:schemeClr val="tx1"/>
                </a:solidFill>
                <a:latin typeface="Calibri" panose="020F0502020204030204" pitchFamily="34" charset="0"/>
                <a:cs typeface="Calibri" panose="020F0502020204030204" pitchFamily="34" charset="0"/>
              </a:rPr>
              <a:t>And click on log in</a:t>
            </a:r>
            <a:endParaRPr lang="en-US" sz="1400" b="1" dirty="0">
              <a:solidFill>
                <a:srgbClr val="C00000"/>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419958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365126"/>
            <a:ext cx="11229109" cy="840220"/>
          </a:xfrm>
        </p:spPr>
        <p:txBody>
          <a:bodyPr/>
          <a:lstStyle/>
          <a:p>
            <a:r>
              <a:rPr lang="en-US" b="1" dirty="0" smtClean="0">
                <a:solidFill>
                  <a:schemeClr val="tx1"/>
                </a:solidFill>
              </a:rPr>
              <a:t>Sourcing Supplier  Home page </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24691" y="1258469"/>
            <a:ext cx="11875051" cy="4543916"/>
          </a:xfrm>
          <a:prstGeom prst="rect">
            <a:avLst/>
          </a:prstGeom>
        </p:spPr>
      </p:pic>
      <p:pic>
        <p:nvPicPr>
          <p:cNvPr id="8" name="Picture 7"/>
          <p:cNvPicPr>
            <a:picLocks noChangeAspect="1"/>
          </p:cNvPicPr>
          <p:nvPr/>
        </p:nvPicPr>
        <p:blipFill>
          <a:blip r:embed="rId3"/>
          <a:stretch>
            <a:fillRect/>
          </a:stretch>
        </p:blipFill>
        <p:spPr>
          <a:xfrm>
            <a:off x="0" y="6351935"/>
            <a:ext cx="1895475" cy="581025"/>
          </a:xfrm>
          <a:prstGeom prst="rect">
            <a:avLst/>
          </a:prstGeom>
        </p:spPr>
      </p:pic>
      <p:sp>
        <p:nvSpPr>
          <p:cNvPr id="5" name="Footer Placeholder 4"/>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1375190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1662544" y="1688123"/>
            <a:ext cx="9127375" cy="717452"/>
          </a:xfrm>
        </p:spPr>
        <p:txBody>
          <a:bodyPr/>
          <a:lstStyle/>
          <a:p>
            <a:r>
              <a:rPr lang="en-US" dirty="0" smtClean="0">
                <a:solidFill>
                  <a:srgbClr val="0070C0"/>
                </a:solidFill>
                <a:latin typeface="+mn-lt"/>
                <a:cs typeface="Arial" panose="020B0604020202020204" pitchFamily="34" charset="0"/>
              </a:rPr>
              <a:t>                         Thank you</a:t>
            </a:r>
            <a:endParaRPr lang="en-US" dirty="0">
              <a:solidFill>
                <a:srgbClr val="0070C0"/>
              </a:solidFill>
              <a:latin typeface="+mn-lt"/>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5694219"/>
            <a:ext cx="3422073" cy="1293294"/>
          </a:xfrm>
          <a:prstGeom prst="rect">
            <a:avLst/>
          </a:prstGeom>
        </p:spPr>
      </p:pic>
      <p:sp>
        <p:nvSpPr>
          <p:cNvPr id="2" name="Footer Placeholder 1"/>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163249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1759527" y="2757268"/>
            <a:ext cx="8963891" cy="1308295"/>
          </a:xfrm>
        </p:spPr>
        <p:txBody>
          <a:bodyPr/>
          <a:lstStyle/>
          <a:p>
            <a:r>
              <a:rPr lang="en-US" dirty="0" smtClean="0">
                <a:solidFill>
                  <a:srgbClr val="0070C0"/>
                </a:solidFill>
                <a:latin typeface="+mn-lt"/>
                <a:cs typeface="Arial" panose="020B0604020202020204" pitchFamily="34" charset="0"/>
              </a:rPr>
              <a:t>GE </a:t>
            </a:r>
            <a:r>
              <a:rPr lang="en-US" dirty="0" smtClean="0">
                <a:solidFill>
                  <a:srgbClr val="0070C0"/>
                </a:solidFill>
                <a:latin typeface="+mn-lt"/>
                <a:cs typeface="Arial" panose="020B0604020202020204" pitchFamily="34" charset="0"/>
              </a:rPr>
              <a:t>Supplier Portal Login </a:t>
            </a:r>
            <a:r>
              <a:rPr lang="en-US" dirty="0" smtClean="0">
                <a:solidFill>
                  <a:srgbClr val="0070C0"/>
                </a:solidFill>
                <a:latin typeface="+mn-lt"/>
                <a:cs typeface="Arial" panose="020B0604020202020204" pitchFamily="34" charset="0"/>
              </a:rPr>
              <a:t>Navigation Details</a:t>
            </a:r>
            <a:endParaRPr lang="en-US" dirty="0">
              <a:solidFill>
                <a:srgbClr val="0070C0"/>
              </a:solidFill>
              <a:latin typeface="+mn-lt"/>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5915036"/>
            <a:ext cx="1895475" cy="984527"/>
          </a:xfrm>
          <a:prstGeom prst="rect">
            <a:avLst/>
          </a:prstGeom>
        </p:spPr>
      </p:pic>
      <p:sp>
        <p:nvSpPr>
          <p:cNvPr id="2" name="Footer Placeholder 1"/>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305090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1662545" y="1094508"/>
            <a:ext cx="6885710" cy="3671455"/>
          </a:xfrm>
        </p:spPr>
        <p:txBody>
          <a:bodyPr>
            <a:noAutofit/>
          </a:bodyPr>
          <a:lstStyle/>
          <a:p>
            <a:r>
              <a:rPr lang="en-US" sz="2400" b="1" dirty="0" smtClean="0">
                <a:solidFill>
                  <a:srgbClr val="002060"/>
                </a:solidFill>
                <a:latin typeface="Calibri" panose="020F0502020204030204" pitchFamily="34" charset="0"/>
                <a:cs typeface="Calibri" panose="020F0502020204030204" pitchFamily="34" charset="0"/>
              </a:rPr>
              <a:t>INDEX</a:t>
            </a:r>
            <a:br>
              <a:rPr lang="en-US" sz="2400" b="1" dirty="0" smtClean="0">
                <a:solidFill>
                  <a:srgbClr val="002060"/>
                </a:solidFill>
                <a:latin typeface="Calibri" panose="020F0502020204030204" pitchFamily="34" charset="0"/>
                <a:cs typeface="Calibri" panose="020F0502020204030204" pitchFamily="34" charset="0"/>
              </a:rPr>
            </a:br>
            <a:r>
              <a:rPr lang="en-US" sz="2400" b="1" dirty="0">
                <a:solidFill>
                  <a:srgbClr val="002060"/>
                </a:solidFill>
                <a:latin typeface="Calibri" panose="020F0502020204030204" pitchFamily="34" charset="0"/>
                <a:cs typeface="Calibri" panose="020F0502020204030204" pitchFamily="34" charset="0"/>
              </a:rPr>
              <a:t/>
            </a:r>
            <a:br>
              <a:rPr lang="en-US" sz="2400" b="1" dirty="0">
                <a:solidFill>
                  <a:srgbClr val="002060"/>
                </a:solidFill>
                <a:latin typeface="Calibri" panose="020F0502020204030204" pitchFamily="34" charset="0"/>
                <a:cs typeface="Calibri" panose="020F0502020204030204" pitchFamily="34" charset="0"/>
              </a:rPr>
            </a:br>
            <a:r>
              <a:rPr lang="en-US" sz="2400" b="1" dirty="0" smtClean="0">
                <a:solidFill>
                  <a:srgbClr val="002060"/>
                </a:solidFill>
                <a:latin typeface="Calibri" panose="020F0502020204030204" pitchFamily="34" charset="0"/>
                <a:cs typeface="Calibri" panose="020F0502020204030204" pitchFamily="34" charset="0"/>
              </a:rPr>
              <a:t>	</a:t>
            </a:r>
            <a:r>
              <a:rPr lang="en-US" sz="1600" b="1" dirty="0" smtClean="0">
                <a:solidFill>
                  <a:srgbClr val="002060"/>
                </a:solidFill>
                <a:latin typeface="Calibri" panose="020F0502020204030204" pitchFamily="34" charset="0"/>
                <a:cs typeface="Calibri" panose="020F0502020204030204" pitchFamily="34" charset="0"/>
              </a:rPr>
              <a:t>Get </a:t>
            </a:r>
            <a:r>
              <a:rPr lang="en-US" sz="1600" b="1" dirty="0">
                <a:solidFill>
                  <a:srgbClr val="002060"/>
                </a:solidFill>
                <a:latin typeface="Calibri" panose="020F0502020204030204" pitchFamily="34" charset="0"/>
                <a:cs typeface="Calibri" panose="020F0502020204030204" pitchFamily="34" charset="0"/>
              </a:rPr>
              <a:t>services </a:t>
            </a:r>
            <a:r>
              <a:rPr lang="en-US" sz="1600" b="1" dirty="0" smtClean="0">
                <a:solidFill>
                  <a:srgbClr val="002060"/>
                </a:solidFill>
                <a:latin typeface="Calibri" panose="020F0502020204030204" pitchFamily="34" charset="0"/>
                <a:cs typeface="Calibri" panose="020F0502020204030204" pitchFamily="34" charset="0"/>
              </a:rPr>
              <a:t>Login</a:t>
            </a:r>
            <a:br>
              <a:rPr lang="en-US" sz="1600" b="1" dirty="0" smtClean="0">
                <a:solidFill>
                  <a:srgbClr val="002060"/>
                </a:solidFill>
                <a:latin typeface="Calibri" panose="020F0502020204030204" pitchFamily="34" charset="0"/>
                <a:cs typeface="Calibri" panose="020F0502020204030204" pitchFamily="34" charset="0"/>
              </a:rPr>
            </a:br>
            <a:r>
              <a:rPr lang="en-US" sz="2400" b="1" dirty="0" smtClean="0">
                <a:solidFill>
                  <a:srgbClr val="002060"/>
                </a:solidFill>
                <a:latin typeface="Calibri" panose="020F0502020204030204" pitchFamily="34" charset="0"/>
                <a:cs typeface="Calibri" panose="020F0502020204030204" pitchFamily="34" charset="0"/>
              </a:rPr>
              <a:t/>
            </a:r>
            <a:br>
              <a:rPr lang="en-US" sz="2400" b="1" dirty="0" smtClean="0">
                <a:solidFill>
                  <a:srgbClr val="002060"/>
                </a:solidFill>
                <a:latin typeface="Calibri" panose="020F0502020204030204" pitchFamily="34" charset="0"/>
                <a:cs typeface="Calibri" panose="020F0502020204030204" pitchFamily="34" charset="0"/>
              </a:rPr>
            </a:br>
            <a:r>
              <a:rPr lang="en-US" sz="2400" b="1" dirty="0">
                <a:solidFill>
                  <a:srgbClr val="002060"/>
                </a:solidFill>
                <a:latin typeface="Calibri" panose="020F0502020204030204" pitchFamily="34" charset="0"/>
                <a:cs typeface="Calibri" panose="020F0502020204030204" pitchFamily="34" charset="0"/>
              </a:rPr>
              <a:t> </a:t>
            </a:r>
            <a:r>
              <a:rPr lang="en-US" sz="2400" b="1" dirty="0" smtClean="0">
                <a:solidFill>
                  <a:srgbClr val="002060"/>
                </a:solidFill>
                <a:latin typeface="Calibri" panose="020F0502020204030204" pitchFamily="34" charset="0"/>
                <a:cs typeface="Calibri" panose="020F0502020204030204" pitchFamily="34" charset="0"/>
              </a:rPr>
              <a:t>      </a:t>
            </a:r>
            <a:r>
              <a:rPr lang="en-US" sz="1600" b="1" dirty="0" smtClean="0">
                <a:solidFill>
                  <a:srgbClr val="002060"/>
                </a:solidFill>
                <a:latin typeface="Calibri" panose="020F0502020204030204" pitchFamily="34" charset="0"/>
                <a:cs typeface="Calibri" panose="020F0502020204030204" pitchFamily="34" charset="0"/>
              </a:rPr>
              <a:t>iSupplier Portal Login</a:t>
            </a:r>
            <a:br>
              <a:rPr lang="en-US" sz="1600" b="1" dirty="0" smtClean="0">
                <a:solidFill>
                  <a:srgbClr val="002060"/>
                </a:solidFill>
                <a:latin typeface="Calibri" panose="020F0502020204030204" pitchFamily="34" charset="0"/>
                <a:cs typeface="Calibri" panose="020F0502020204030204" pitchFamily="34" charset="0"/>
              </a:rPr>
            </a:br>
            <a:r>
              <a:rPr lang="en-US" sz="1600" b="1" dirty="0" smtClean="0">
                <a:solidFill>
                  <a:srgbClr val="002060"/>
                </a:solidFill>
                <a:latin typeface="Calibri" panose="020F0502020204030204" pitchFamily="34" charset="0"/>
                <a:cs typeface="Calibri" panose="020F0502020204030204" pitchFamily="34" charset="0"/>
              </a:rPr>
              <a:t/>
            </a:r>
            <a:br>
              <a:rPr lang="en-US" sz="1600" b="1" dirty="0" smtClean="0">
                <a:solidFill>
                  <a:srgbClr val="002060"/>
                </a:solidFill>
                <a:latin typeface="Calibri" panose="020F0502020204030204" pitchFamily="34" charset="0"/>
                <a:cs typeface="Calibri" panose="020F0502020204030204" pitchFamily="34" charset="0"/>
              </a:rPr>
            </a:br>
            <a:r>
              <a:rPr lang="en-US" sz="1600" b="1" dirty="0" smtClean="0">
                <a:solidFill>
                  <a:srgbClr val="002060"/>
                </a:solidFill>
                <a:latin typeface="Calibri" panose="020F0502020204030204" pitchFamily="34" charset="0"/>
                <a:cs typeface="Calibri" panose="020F0502020204030204" pitchFamily="34" charset="0"/>
              </a:rPr>
              <a:t>	</a:t>
            </a:r>
            <a:br>
              <a:rPr lang="en-US" sz="1600" b="1" dirty="0" smtClean="0">
                <a:solidFill>
                  <a:srgbClr val="002060"/>
                </a:solidFill>
                <a:latin typeface="Calibri" panose="020F0502020204030204" pitchFamily="34" charset="0"/>
                <a:cs typeface="Calibri" panose="020F0502020204030204" pitchFamily="34" charset="0"/>
              </a:rPr>
            </a:br>
            <a:r>
              <a:rPr lang="en-US" sz="1600" b="1" dirty="0">
                <a:solidFill>
                  <a:srgbClr val="002060"/>
                </a:solidFill>
                <a:latin typeface="Calibri" panose="020F0502020204030204" pitchFamily="34" charset="0"/>
                <a:cs typeface="Calibri" panose="020F0502020204030204" pitchFamily="34" charset="0"/>
              </a:rPr>
              <a:t> </a:t>
            </a:r>
            <a:r>
              <a:rPr lang="en-US" sz="1600" b="1" dirty="0" smtClean="0">
                <a:solidFill>
                  <a:srgbClr val="002060"/>
                </a:solidFill>
                <a:latin typeface="Calibri" panose="020F0502020204030204" pitchFamily="34" charset="0"/>
                <a:cs typeface="Calibri" panose="020F0502020204030204" pitchFamily="34" charset="0"/>
              </a:rPr>
              <a:t>          Oracle sourcing </a:t>
            </a:r>
            <a:r>
              <a:rPr lang="en-US" sz="1600" b="1" dirty="0" err="1" smtClean="0">
                <a:solidFill>
                  <a:srgbClr val="002060"/>
                </a:solidFill>
                <a:latin typeface="Calibri" panose="020F0502020204030204" pitchFamily="34" charset="0"/>
                <a:cs typeface="Calibri" panose="020F0502020204030204" pitchFamily="34" charset="0"/>
              </a:rPr>
              <a:t>eAuction</a:t>
            </a:r>
            <a:r>
              <a:rPr lang="en-US" sz="1600" b="1" dirty="0" smtClean="0">
                <a:solidFill>
                  <a:srgbClr val="002060"/>
                </a:solidFill>
                <a:latin typeface="Calibri" panose="020F0502020204030204" pitchFamily="34" charset="0"/>
                <a:cs typeface="Calibri" panose="020F0502020204030204" pitchFamily="34" charset="0"/>
              </a:rPr>
              <a:t>/</a:t>
            </a:r>
            <a:r>
              <a:rPr lang="en-US" sz="1600" b="1" dirty="0" err="1" smtClean="0">
                <a:solidFill>
                  <a:srgbClr val="002060"/>
                </a:solidFill>
                <a:latin typeface="Calibri" panose="020F0502020204030204" pitchFamily="34" charset="0"/>
                <a:cs typeface="Calibri" panose="020F0502020204030204" pitchFamily="34" charset="0"/>
              </a:rPr>
              <a:t>RFx</a:t>
            </a:r>
            <a:r>
              <a:rPr lang="en-US" sz="1600" b="1" dirty="0" smtClean="0">
                <a:solidFill>
                  <a:srgbClr val="002060"/>
                </a:solidFill>
                <a:latin typeface="Calibri" panose="020F0502020204030204" pitchFamily="34" charset="0"/>
                <a:cs typeface="Calibri" panose="020F0502020204030204" pitchFamily="34" charset="0"/>
              </a:rPr>
              <a:t> (CSS) LOGIN</a:t>
            </a:r>
            <a:r>
              <a:rPr lang="en-US" sz="2400" b="1" dirty="0" smtClean="0">
                <a:solidFill>
                  <a:srgbClr val="002060"/>
                </a:solidFill>
                <a:latin typeface="Calibri" panose="020F0502020204030204" pitchFamily="34" charset="0"/>
                <a:cs typeface="Calibri" panose="020F0502020204030204" pitchFamily="34" charset="0"/>
              </a:rPr>
              <a:t/>
            </a:r>
            <a:br>
              <a:rPr lang="en-US" sz="2400" b="1" dirty="0" smtClean="0">
                <a:solidFill>
                  <a:srgbClr val="002060"/>
                </a:solidFill>
                <a:latin typeface="Calibri" panose="020F0502020204030204" pitchFamily="34" charset="0"/>
                <a:cs typeface="Calibri" panose="020F0502020204030204" pitchFamily="34" charset="0"/>
              </a:rPr>
            </a:br>
            <a:r>
              <a:rPr lang="en-US" sz="2400" b="1" dirty="0" smtClean="0">
                <a:solidFill>
                  <a:srgbClr val="002060"/>
                </a:solidFill>
                <a:latin typeface="Calibri" panose="020F0502020204030204" pitchFamily="34" charset="0"/>
                <a:cs typeface="Calibri" panose="020F0502020204030204" pitchFamily="34" charset="0"/>
              </a:rPr>
              <a:t/>
            </a:r>
            <a:br>
              <a:rPr lang="en-US" sz="2400" b="1" dirty="0" smtClean="0">
                <a:solidFill>
                  <a:srgbClr val="002060"/>
                </a:solidFill>
                <a:latin typeface="Calibri" panose="020F0502020204030204" pitchFamily="34" charset="0"/>
                <a:cs typeface="Calibri" panose="020F0502020204030204" pitchFamily="34" charset="0"/>
              </a:rPr>
            </a:br>
            <a:endParaRPr lang="en-US" sz="2400" b="1"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0" y="5873473"/>
            <a:ext cx="1895475" cy="984527"/>
          </a:xfrm>
          <a:prstGeom prst="rect">
            <a:avLst/>
          </a:prstGeom>
        </p:spPr>
      </p:pic>
      <p:sp>
        <p:nvSpPr>
          <p:cNvPr id="2" name="Footer Placeholder 1"/>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365190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2"/>
            <a:ext cx="3770142" cy="555478"/>
          </a:xfrm>
        </p:spPr>
        <p:txBody>
          <a:bodyPr>
            <a:normAutofit fontScale="90000"/>
          </a:bodyPr>
          <a:lstStyle/>
          <a:p>
            <a:r>
              <a:rPr lang="en-US" dirty="0" smtClean="0">
                <a:solidFill>
                  <a:schemeClr val="tx1"/>
                </a:solidFill>
                <a:latin typeface="+mn-lt"/>
                <a:cs typeface="Arial" panose="020B0604020202020204" pitchFamily="34" charset="0"/>
              </a:rPr>
              <a:t>GET services Login</a:t>
            </a:r>
            <a:endParaRPr lang="en-US" dirty="0">
              <a:solidFill>
                <a:schemeClr val="tx1"/>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70671" y="1514915"/>
            <a:ext cx="10793092" cy="4618793"/>
          </a:xfrm>
          <a:prstGeom prst="rect">
            <a:avLst/>
          </a:prstGeom>
        </p:spPr>
      </p:pic>
      <p:pic>
        <p:nvPicPr>
          <p:cNvPr id="12" name="Picture 11"/>
          <p:cNvPicPr>
            <a:picLocks noChangeAspect="1"/>
          </p:cNvPicPr>
          <p:nvPr/>
        </p:nvPicPr>
        <p:blipFill>
          <a:blip r:embed="rId3"/>
          <a:stretch>
            <a:fillRect/>
          </a:stretch>
        </p:blipFill>
        <p:spPr>
          <a:xfrm>
            <a:off x="1" y="6283330"/>
            <a:ext cx="1814732" cy="556275"/>
          </a:xfrm>
          <a:prstGeom prst="rect">
            <a:avLst/>
          </a:prstGeom>
        </p:spPr>
      </p:pic>
      <p:sp>
        <p:nvSpPr>
          <p:cNvPr id="13" name="Oval 12"/>
          <p:cNvSpPr/>
          <p:nvPr/>
        </p:nvSpPr>
        <p:spPr>
          <a:xfrm>
            <a:off x="5944015" y="158440"/>
            <a:ext cx="3474720" cy="894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Click on Get services </a:t>
            </a:r>
            <a:r>
              <a:rPr lang="en-US" dirty="0">
                <a:latin typeface="Arial" panose="020B0604020202020204" pitchFamily="34" charset="0"/>
                <a:cs typeface="Arial" panose="020B0604020202020204" pitchFamily="34" charset="0"/>
              </a:rPr>
              <a:t> </a:t>
            </a:r>
          </a:p>
        </p:txBody>
      </p:sp>
      <p:cxnSp>
        <p:nvCxnSpPr>
          <p:cNvPr id="15" name="Straight Arrow Connector 14"/>
          <p:cNvCxnSpPr/>
          <p:nvPr/>
        </p:nvCxnSpPr>
        <p:spPr>
          <a:xfrm flipV="1">
            <a:off x="4670474" y="787792"/>
            <a:ext cx="1519311"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45451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txBox="1">
            <a:spLocks/>
          </p:cNvSpPr>
          <p:nvPr/>
        </p:nvSpPr>
        <p:spPr>
          <a:xfrm>
            <a:off x="1025236" y="193964"/>
            <a:ext cx="10328564" cy="981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err="1" smtClean="0">
                <a:cs typeface="Arial" panose="020B0604020202020204" pitchFamily="34" charset="0"/>
              </a:rPr>
              <a:t>GEtservices</a:t>
            </a:r>
            <a:r>
              <a:rPr lang="en-US" sz="5400" dirty="0" smtClean="0">
                <a:cs typeface="Arial" panose="020B0604020202020204" pitchFamily="34" charset="0"/>
              </a:rPr>
              <a:t> Login</a:t>
            </a:r>
            <a:endParaRPr lang="en-US" dirty="0" smtClean="0">
              <a:latin typeface="+mn-lt"/>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58142" y="1098771"/>
            <a:ext cx="8923167" cy="4346076"/>
          </a:xfrm>
          <a:prstGeom prst="rect">
            <a:avLst/>
          </a:prstGeom>
        </p:spPr>
      </p:pic>
      <p:cxnSp>
        <p:nvCxnSpPr>
          <p:cNvPr id="13" name="Straight Arrow Connector 12"/>
          <p:cNvCxnSpPr/>
          <p:nvPr/>
        </p:nvCxnSpPr>
        <p:spPr>
          <a:xfrm flipH="1" flipV="1">
            <a:off x="1895476" y="5019093"/>
            <a:ext cx="1537041" cy="14218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0" y="6298188"/>
            <a:ext cx="1895475" cy="581025"/>
          </a:xfrm>
          <a:prstGeom prst="rect">
            <a:avLst/>
          </a:prstGeom>
        </p:spPr>
      </p:pic>
      <p:sp>
        <p:nvSpPr>
          <p:cNvPr id="3" name="Oval Callout 2"/>
          <p:cNvSpPr/>
          <p:nvPr/>
        </p:nvSpPr>
        <p:spPr>
          <a:xfrm flipH="1">
            <a:off x="3113617" y="5529959"/>
            <a:ext cx="4404846" cy="832901"/>
          </a:xfrm>
          <a:prstGeom prst="wedgeEllipseCallout">
            <a:avLst>
              <a:gd name="adj1" fmla="val 43849"/>
              <a:gd name="adj2" fmla="val 80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GETSERVICES LOGIN </a:t>
            </a:r>
            <a:endParaRPr lang="en-IN" dirty="0"/>
          </a:p>
        </p:txBody>
      </p:sp>
      <p:sp>
        <p:nvSpPr>
          <p:cNvPr id="4" name="Footer Placeholder 3"/>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3369401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93273" y="1015143"/>
            <a:ext cx="4209184" cy="3863654"/>
          </a:xfrm>
          <a:prstGeom prst="rect">
            <a:avLst/>
          </a:prstGeom>
        </p:spPr>
      </p:pic>
      <p:pic>
        <p:nvPicPr>
          <p:cNvPr id="20" name="Picture 19"/>
          <p:cNvPicPr>
            <a:picLocks noChangeAspect="1"/>
          </p:cNvPicPr>
          <p:nvPr/>
        </p:nvPicPr>
        <p:blipFill>
          <a:blip r:embed="rId3"/>
          <a:stretch>
            <a:fillRect/>
          </a:stretch>
        </p:blipFill>
        <p:spPr>
          <a:xfrm>
            <a:off x="0" y="6276975"/>
            <a:ext cx="1895475" cy="581025"/>
          </a:xfrm>
          <a:prstGeom prst="rect">
            <a:avLst/>
          </a:prstGeom>
        </p:spPr>
      </p:pic>
      <p:cxnSp>
        <p:nvCxnSpPr>
          <p:cNvPr id="23" name="Straight Arrow Connector 22"/>
          <p:cNvCxnSpPr/>
          <p:nvPr/>
        </p:nvCxnSpPr>
        <p:spPr>
          <a:xfrm flipH="1" flipV="1">
            <a:off x="5065427" y="2655531"/>
            <a:ext cx="1755413" cy="8524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202072" y="3434860"/>
            <a:ext cx="3504846" cy="119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C00000"/>
              </a:solidFill>
              <a:cs typeface="Arial" panose="020B0604020202020204" pitchFamily="34" charset="0"/>
            </a:endParaRPr>
          </a:p>
          <a:p>
            <a:endParaRPr lang="en-US" sz="1200" b="1" dirty="0">
              <a:solidFill>
                <a:srgbClr val="C00000"/>
              </a:solidFill>
              <a:cs typeface="Arial" panose="020B0604020202020204" pitchFamily="34" charset="0"/>
            </a:endParaRPr>
          </a:p>
          <a:p>
            <a:endParaRPr lang="en-US" sz="1200" b="1" dirty="0" smtClean="0">
              <a:solidFill>
                <a:srgbClr val="C00000"/>
              </a:solidFill>
              <a:cs typeface="Arial" panose="020B0604020202020204" pitchFamily="34" charset="0"/>
            </a:endParaRPr>
          </a:p>
          <a:p>
            <a:r>
              <a:rPr lang="en-US" sz="1200" b="1" dirty="0" smtClean="0">
                <a:solidFill>
                  <a:schemeClr val="tx1"/>
                </a:solidFill>
                <a:cs typeface="Arial" panose="020B0604020202020204" pitchFamily="34" charset="0"/>
              </a:rPr>
              <a:t>Enter your </a:t>
            </a:r>
            <a:r>
              <a:rPr lang="en-US" sz="1200" b="1" dirty="0">
                <a:solidFill>
                  <a:schemeClr val="tx1"/>
                </a:solidFill>
                <a:cs typeface="Arial" panose="020B0604020202020204" pitchFamily="34" charset="0"/>
              </a:rPr>
              <a:t>SSO id and </a:t>
            </a:r>
            <a:r>
              <a:rPr lang="en-US" sz="1200" b="1" dirty="0" smtClean="0">
                <a:solidFill>
                  <a:schemeClr val="tx1"/>
                </a:solidFill>
                <a:cs typeface="Arial" panose="020B0604020202020204" pitchFamily="34" charset="0"/>
              </a:rPr>
              <a:t>password</a:t>
            </a:r>
            <a:endParaRPr lang="en-US" sz="1200" dirty="0">
              <a:solidFill>
                <a:schemeClr val="tx1"/>
              </a:solidFill>
              <a:cs typeface="Arial" panose="020B0604020202020204" pitchFamily="34" charset="0"/>
            </a:endParaRPr>
          </a:p>
          <a:p>
            <a:r>
              <a:rPr lang="en-US" sz="1200" dirty="0" smtClean="0">
                <a:solidFill>
                  <a:schemeClr val="tx1"/>
                </a:solidFill>
                <a:cs typeface="Arial" panose="020B0604020202020204" pitchFamily="34" charset="0"/>
              </a:rPr>
              <a:t>And click on log in</a:t>
            </a:r>
            <a:endParaRPr lang="en-US" dirty="0">
              <a:solidFill>
                <a:srgbClr val="C00000"/>
              </a:solidFill>
              <a:cs typeface="Arial" panose="020B0604020202020204" pitchFamily="34" charset="0"/>
            </a:endParaRPr>
          </a:p>
          <a:p>
            <a:pPr algn="ctr"/>
            <a:endParaRPr lang="en-IN" dirty="0"/>
          </a:p>
        </p:txBody>
      </p:sp>
      <p:sp>
        <p:nvSpPr>
          <p:cNvPr id="9" name="Title 1"/>
          <p:cNvSpPr txBox="1">
            <a:spLocks/>
          </p:cNvSpPr>
          <p:nvPr/>
        </p:nvSpPr>
        <p:spPr>
          <a:xfrm>
            <a:off x="947737" y="21103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Login page for </a:t>
            </a:r>
            <a:r>
              <a:rPr lang="en-US" dirty="0" err="1" smtClean="0">
                <a:solidFill>
                  <a:schemeClr val="tx1"/>
                </a:solidFill>
              </a:rPr>
              <a:t>Getservices</a:t>
            </a:r>
            <a:r>
              <a:rPr lang="en-US" dirty="0" smtClean="0">
                <a:solidFill>
                  <a:schemeClr val="tx1"/>
                </a:solidFill>
              </a:rPr>
              <a:t> </a:t>
            </a:r>
            <a:endParaRPr lang="en-IN" dirty="0">
              <a:solidFill>
                <a:schemeClr val="tx1"/>
              </a:solidFill>
            </a:endParaRPr>
          </a:p>
        </p:txBody>
      </p:sp>
      <p:sp>
        <p:nvSpPr>
          <p:cNvPr id="3" name="Footer Placeholder 2"/>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188521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365126"/>
            <a:ext cx="11229109" cy="840220"/>
          </a:xfrm>
        </p:spPr>
        <p:txBody>
          <a:bodyPr/>
          <a:lstStyle/>
          <a:p>
            <a:r>
              <a:rPr lang="en-US" b="1" dirty="0" smtClean="0">
                <a:solidFill>
                  <a:schemeClr val="tx1"/>
                </a:solidFill>
              </a:rPr>
              <a:t>Get services home page </a:t>
            </a:r>
            <a:endParaRPr lang="en-US" dirty="0">
              <a:solidFill>
                <a:schemeClr val="tx1"/>
              </a:solidFill>
            </a:endParaRPr>
          </a:p>
        </p:txBody>
      </p:sp>
      <p:pic>
        <p:nvPicPr>
          <p:cNvPr id="10" name="Picture 9"/>
          <p:cNvPicPr>
            <a:picLocks noChangeAspect="1"/>
          </p:cNvPicPr>
          <p:nvPr/>
        </p:nvPicPr>
        <p:blipFill>
          <a:blip r:embed="rId2"/>
          <a:stretch>
            <a:fillRect/>
          </a:stretch>
        </p:blipFill>
        <p:spPr>
          <a:xfrm>
            <a:off x="523875" y="1044835"/>
            <a:ext cx="11405528" cy="4757550"/>
          </a:xfrm>
          <a:prstGeom prst="rect">
            <a:avLst/>
          </a:prstGeom>
        </p:spPr>
      </p:pic>
      <p:pic>
        <p:nvPicPr>
          <p:cNvPr id="14" name="Picture 13"/>
          <p:cNvPicPr>
            <a:picLocks noChangeAspect="1"/>
          </p:cNvPicPr>
          <p:nvPr/>
        </p:nvPicPr>
        <p:blipFill>
          <a:blip r:embed="rId3"/>
          <a:stretch>
            <a:fillRect/>
          </a:stretch>
        </p:blipFill>
        <p:spPr>
          <a:xfrm>
            <a:off x="0" y="6325407"/>
            <a:ext cx="1895475" cy="581025"/>
          </a:xfrm>
          <a:prstGeom prst="rect">
            <a:avLst/>
          </a:prstGeom>
        </p:spPr>
      </p:pic>
      <p:sp>
        <p:nvSpPr>
          <p:cNvPr id="4" name="Footer Placeholder 3"/>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118941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256" y="80418"/>
            <a:ext cx="11187544" cy="727038"/>
          </a:xfrm>
        </p:spPr>
        <p:txBody>
          <a:bodyPr/>
          <a:lstStyle/>
          <a:p>
            <a:r>
              <a:rPr lang="en-US" dirty="0" smtClean="0">
                <a:solidFill>
                  <a:schemeClr val="tx1"/>
                </a:solidFill>
                <a:latin typeface="+mn-lt"/>
                <a:cs typeface="Arial" panose="020B0604020202020204" pitchFamily="34" charset="0"/>
              </a:rPr>
              <a:t>iSupplier Portal Login</a:t>
            </a:r>
            <a:endParaRPr lang="en-US" dirty="0">
              <a:solidFill>
                <a:schemeClr val="tx1"/>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77334" y="1768909"/>
            <a:ext cx="11308340" cy="4060180"/>
          </a:xfrm>
          <a:prstGeom prst="rect">
            <a:avLst/>
          </a:prstGeom>
        </p:spPr>
      </p:pic>
      <p:cxnSp>
        <p:nvCxnSpPr>
          <p:cNvPr id="11" name="Straight Arrow Connector 10"/>
          <p:cNvCxnSpPr/>
          <p:nvPr/>
        </p:nvCxnSpPr>
        <p:spPr>
          <a:xfrm flipH="1">
            <a:off x="5760029" y="1201968"/>
            <a:ext cx="2078605" cy="763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0" y="6328247"/>
            <a:ext cx="1895475" cy="581025"/>
          </a:xfrm>
          <a:prstGeom prst="rect">
            <a:avLst/>
          </a:prstGeom>
        </p:spPr>
      </p:pic>
      <p:sp>
        <p:nvSpPr>
          <p:cNvPr id="20" name="Oval Callout 19"/>
          <p:cNvSpPr/>
          <p:nvPr/>
        </p:nvSpPr>
        <p:spPr>
          <a:xfrm>
            <a:off x="9242474" y="478302"/>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9073662" y="689317"/>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Callout 23"/>
          <p:cNvSpPr/>
          <p:nvPr/>
        </p:nvSpPr>
        <p:spPr>
          <a:xfrm flipH="1">
            <a:off x="7838633" y="208555"/>
            <a:ext cx="3411257" cy="1165842"/>
          </a:xfrm>
          <a:prstGeom prst="wedgeEllipseCallout">
            <a:avLst>
              <a:gd name="adj1" fmla="val 53289"/>
              <a:gd name="adj2" fmla="val 46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Click </a:t>
            </a:r>
            <a:r>
              <a:rPr lang="en-US" b="1" dirty="0" smtClean="0">
                <a:latin typeface="Arial" panose="020B0604020202020204" pitchFamily="34" charset="0"/>
                <a:cs typeface="Arial" panose="020B0604020202020204" pitchFamily="34" charset="0"/>
              </a:rPr>
              <a:t>on ISupplier</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2296954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txBox="1">
            <a:spLocks/>
          </p:cNvSpPr>
          <p:nvPr/>
        </p:nvSpPr>
        <p:spPr>
          <a:xfrm>
            <a:off x="1025236" y="193965"/>
            <a:ext cx="10016837" cy="774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mn-lt"/>
                <a:cs typeface="Arial" panose="020B0604020202020204" pitchFamily="34" charset="0"/>
              </a:rPr>
              <a:t>iSupplier Portal Login</a:t>
            </a:r>
          </a:p>
          <a:p>
            <a:endParaRPr lang="en-US" dirty="0" smtClean="0">
              <a:solidFill>
                <a:srgbClr val="0070C0"/>
              </a:solidFill>
              <a:latin typeface="+mn-lt"/>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03720" y="1193144"/>
            <a:ext cx="8343895" cy="4020065"/>
          </a:xfrm>
          <a:prstGeom prst="rect">
            <a:avLst/>
          </a:prstGeom>
        </p:spPr>
      </p:pic>
      <p:pic>
        <p:nvPicPr>
          <p:cNvPr id="7" name="Picture 6"/>
          <p:cNvPicPr>
            <a:picLocks noChangeAspect="1"/>
          </p:cNvPicPr>
          <p:nvPr/>
        </p:nvPicPr>
        <p:blipFill>
          <a:blip r:embed="rId3"/>
          <a:stretch>
            <a:fillRect/>
          </a:stretch>
        </p:blipFill>
        <p:spPr>
          <a:xfrm>
            <a:off x="0" y="6391944"/>
            <a:ext cx="1895475" cy="581025"/>
          </a:xfrm>
          <a:prstGeom prst="rect">
            <a:avLst/>
          </a:prstGeom>
        </p:spPr>
      </p:pic>
      <p:sp>
        <p:nvSpPr>
          <p:cNvPr id="8" name="TextBox 7"/>
          <p:cNvSpPr txBox="1"/>
          <p:nvPr/>
        </p:nvSpPr>
        <p:spPr>
          <a:xfrm>
            <a:off x="8834511" y="773723"/>
            <a:ext cx="2855741" cy="369332"/>
          </a:xfrm>
          <a:prstGeom prst="rect">
            <a:avLst/>
          </a:prstGeom>
          <a:noFill/>
        </p:spPr>
        <p:txBody>
          <a:bodyPr wrap="square" rtlCol="0">
            <a:spAutoFit/>
          </a:bodyPr>
          <a:lstStyle/>
          <a:p>
            <a:endParaRPr lang="en-IN" dirty="0"/>
          </a:p>
        </p:txBody>
      </p:sp>
      <p:sp>
        <p:nvSpPr>
          <p:cNvPr id="9" name="Oval Callout 8"/>
          <p:cNvSpPr/>
          <p:nvPr/>
        </p:nvSpPr>
        <p:spPr>
          <a:xfrm flipH="1">
            <a:off x="4726128" y="5400267"/>
            <a:ext cx="2799034" cy="1282190"/>
          </a:xfrm>
          <a:prstGeom prst="wedgeEllipseCallout">
            <a:avLst>
              <a:gd name="adj1" fmla="val 148712"/>
              <a:gd name="adj2" fmla="val -79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rial" panose="020B0604020202020204" pitchFamily="34" charset="0"/>
              </a:rPr>
              <a:t>Click </a:t>
            </a:r>
            <a:r>
              <a:rPr lang="en-US" b="1" dirty="0">
                <a:solidFill>
                  <a:schemeClr val="tx1"/>
                </a:solidFill>
                <a:cs typeface="Arial" panose="020B0604020202020204" pitchFamily="34" charset="0"/>
              </a:rPr>
              <a:t>on </a:t>
            </a:r>
            <a:r>
              <a:rPr lang="en-US" b="1" dirty="0" err="1">
                <a:solidFill>
                  <a:schemeClr val="tx1"/>
                </a:solidFill>
                <a:cs typeface="Arial" panose="020B0604020202020204" pitchFamily="34" charset="0"/>
              </a:rPr>
              <a:t>Isp</a:t>
            </a:r>
            <a:r>
              <a:rPr lang="en-US" b="1" dirty="0">
                <a:solidFill>
                  <a:schemeClr val="tx1"/>
                </a:solidFill>
                <a:cs typeface="Arial" panose="020B0604020202020204" pitchFamily="34" charset="0"/>
              </a:rPr>
              <a:t> login</a:t>
            </a:r>
            <a:endParaRPr lang="en-IN" dirty="0">
              <a:solidFill>
                <a:schemeClr val="tx1"/>
              </a:solidFill>
            </a:endParaRPr>
          </a:p>
        </p:txBody>
      </p:sp>
      <p:sp>
        <p:nvSpPr>
          <p:cNvPr id="3" name="Footer Placeholder 2"/>
          <p:cNvSpPr>
            <a:spLocks noGrp="1"/>
          </p:cNvSpPr>
          <p:nvPr>
            <p:ph type="ftr" sz="quarter" idx="11"/>
          </p:nvPr>
        </p:nvSpPr>
        <p:spPr/>
        <p:txBody>
          <a:bodyPr/>
          <a:lstStyle/>
          <a:p>
            <a:r>
              <a:rPr lang="en-US" smtClean="0"/>
              <a:t>Classification: Genpact Internal</a:t>
            </a:r>
            <a:endParaRPr lang="en-US"/>
          </a:p>
        </p:txBody>
      </p:sp>
    </p:spTree>
    <p:extLst>
      <p:ext uri="{BB962C8B-B14F-4D97-AF65-F5344CB8AC3E}">
        <p14:creationId xmlns:p14="http://schemas.microsoft.com/office/powerpoint/2010/main" val="3259544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588</TotalTime>
  <Words>297</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PowerPoint Presentation</vt:lpstr>
      <vt:lpstr>GE Supplier Portal Login Navigation Details</vt:lpstr>
      <vt:lpstr>INDEX   Get services Login         iSupplier Portal Login               Oracle sourcing eAuction/RFx (CSS) LOGIN  </vt:lpstr>
      <vt:lpstr>GET services Login</vt:lpstr>
      <vt:lpstr>PowerPoint Presentation</vt:lpstr>
      <vt:lpstr>PowerPoint Presentation</vt:lpstr>
      <vt:lpstr>Get services home page </vt:lpstr>
      <vt:lpstr>iSupplier Portal Login</vt:lpstr>
      <vt:lpstr>PowerPoint Presentation</vt:lpstr>
      <vt:lpstr>iSupplier Portal Login</vt:lpstr>
      <vt:lpstr>Supplier home page</vt:lpstr>
      <vt:lpstr>ISP home page appears  as below </vt:lpstr>
      <vt:lpstr>Oracle sourcing eAuction/RFx (CSS) LOGIN  </vt:lpstr>
      <vt:lpstr>Click  here</vt:lpstr>
      <vt:lpstr>Login page</vt:lpstr>
      <vt:lpstr>Sourcing Supplier  Home page </vt:lpstr>
      <vt:lpstr>                         Thank you</vt:lpstr>
    </vt:vector>
  </TitlesOfParts>
  <Company>Genpact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iSupplier Portal (iSP) – Switch User</dc:title>
  <dc:creator>703203973@ind.ge.ad</dc:creator>
  <cp:lastModifiedBy>Mariappan, Karuppasamy</cp:lastModifiedBy>
  <cp:revision>85</cp:revision>
  <dcterms:created xsi:type="dcterms:W3CDTF">2019-11-04T17:47:07Z</dcterms:created>
  <dcterms:modified xsi:type="dcterms:W3CDTF">2021-08-21T18:56:43Z</dcterms:modified>
</cp:coreProperties>
</file>